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0" r:id="rId1"/>
  </p:sldMasterIdLst>
  <p:notesMasterIdLst>
    <p:notesMasterId r:id="rId30"/>
  </p:notesMasterIdLst>
  <p:sldIdLst>
    <p:sldId id="256" r:id="rId2"/>
    <p:sldId id="257" r:id="rId3"/>
    <p:sldId id="273" r:id="rId4"/>
    <p:sldId id="271" r:id="rId5"/>
    <p:sldId id="258" r:id="rId6"/>
    <p:sldId id="277" r:id="rId7"/>
    <p:sldId id="260" r:id="rId8"/>
    <p:sldId id="275" r:id="rId9"/>
    <p:sldId id="268" r:id="rId10"/>
    <p:sldId id="274" r:id="rId11"/>
    <p:sldId id="278" r:id="rId12"/>
    <p:sldId id="261" r:id="rId13"/>
    <p:sldId id="270" r:id="rId14"/>
    <p:sldId id="262" r:id="rId15"/>
    <p:sldId id="263" r:id="rId16"/>
    <p:sldId id="276" r:id="rId17"/>
    <p:sldId id="280" r:id="rId18"/>
    <p:sldId id="281" r:id="rId19"/>
    <p:sldId id="282" r:id="rId20"/>
    <p:sldId id="283" r:id="rId21"/>
    <p:sldId id="284" r:id="rId22"/>
    <p:sldId id="279" r:id="rId23"/>
    <p:sldId id="285" r:id="rId24"/>
    <p:sldId id="264" r:id="rId25"/>
    <p:sldId id="265" r:id="rId26"/>
    <p:sldId id="286" r:id="rId27"/>
    <p:sldId id="266" r:id="rId28"/>
    <p:sldId id="2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ene Kim" initials="IK" lastIdx="1" clrIdx="0">
    <p:extLst>
      <p:ext uri="{19B8F6BF-5375-455C-9EA6-DF929625EA0E}">
        <p15:presenceInfo xmlns:p15="http://schemas.microsoft.com/office/powerpoint/2012/main" userId="S::imkkim@ucdavis.edu::0574d9bb-de5b-44f8-acf9-414542c228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8"/>
    <p:restoredTop sz="92950"/>
  </p:normalViewPr>
  <p:slideViewPr>
    <p:cSldViewPr snapToGrid="0" snapToObjects="1">
      <p:cViewPr>
        <p:scale>
          <a:sx n="86" d="100"/>
          <a:sy n="86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06:23:1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1366 24575,'6'13'0,"2"7"0,5-4 0,-5 11 0,5-5 0,-12 8 0,12-1 0,-11 0 0,11 1 0,-11-1 0,4 0 0,1 1 0,-6-1 0,12 0 0,-11-6 0,4-3 0,-6-7 0,0 1 0,6-1 0,-4 8 0,4 0 0,-6 1 0,0-3 0,0-6 0,0 1 0,6-7 0,8-14 0,17-10 0,17-15 0,3-9 0,-2 7 0,-10-5 0,-10 10 0,0-1 0,1 7 0,-7-5 0,-3 12 0,-6-4 0,-6 12 0,-3 2 0</inkml:trace>
  <inkml:trace contextRef="#ctx0" brushRef="#br0" timeOffset="2503">211 1831 24575,'16'-47'0,"4"-10"0,15-23 0,1-8 0,-2 18 0,1-8 0,-1 10 0,-1 9 0,-1 2 0,0 9 0,-2 9 0,2-7 0,-2 7 0,2-9 0,-1 0 0,1 1 0,-1-1 0,1 0 0,-2 9 0,0 1 0,0 8 0,-1 1 0,-6-1 0,5 1 0,-6-1 0,1 1 0,-2-1 0,7-13 0,-10 11 0,10-11 0,-14 13 0,8 1 0,-13-1 0,17 1 0,-16-1 0,17-5 0,-11 4 0,-1 2 0,-3 8 0,-5 8 0,7-1 0,-7 1 0,-1-1 0,0 0 0,2 1 0,-1-1 0,5 1 0,-11-1 0,5 0 0,-6 7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694E2-2286-E047-8DB1-DD4C4AFCA40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1D433-C9A7-544D-9F99-848487B62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8/04/fundamentals-deep-learning-regularization-technique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compose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1D433-C9A7-544D-9F99-848487B622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72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>
                <a:hlinkClick r:id="rId3"/>
              </a:rPr>
              <a:t>https://www.analyticsvidhya.com/blog/2018/04/fundamentals-deep-learning-regularization-techniques/</a:t>
            </a:r>
            <a:r>
              <a:rPr lang="en-US" dirty="0"/>
              <a:t>)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/how-to-improve-a-neural-network-with-regularization-8a18ecda9fe3</a:t>
            </a:r>
          </a:p>
          <a:p>
            <a:endParaRPr lang="en-US" dirty="0"/>
          </a:p>
          <a:p>
            <a:r>
              <a:rPr lang="en-US" dirty="0"/>
              <a:t>Constrain the </a:t>
            </a:r>
          </a:p>
          <a:p>
            <a:r>
              <a:rPr lang="en-US" dirty="0"/>
              <a:t>stop training before the model start to overfit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1D433-C9A7-544D-9F99-848487B622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85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/what-are-hyperparameters-and-how-to-tune-the-hyperparameters-in-a-deep-neural-network-d0604917584a</a:t>
            </a:r>
          </a:p>
          <a:p>
            <a:endParaRPr lang="en-US" dirty="0"/>
          </a:p>
          <a:p>
            <a:r>
              <a:rPr lang="en-US" dirty="0"/>
              <a:t>hyperparameter word define first before using</a:t>
            </a:r>
          </a:p>
          <a:p>
            <a:r>
              <a:rPr lang="en-US" dirty="0"/>
              <a:t>group the more crucial parameters and less crucial parameters </a:t>
            </a:r>
          </a:p>
          <a:p>
            <a:r>
              <a:rPr lang="en-US" dirty="0"/>
              <a:t>details of model architecture/ model regularization/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1D433-C9A7-544D-9F99-848487B622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1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 : large amount of data became available, </a:t>
            </a:r>
            <a:r>
              <a:rPr lang="en-US" dirty="0" err="1"/>
              <a:t>hardwares</a:t>
            </a:r>
            <a:r>
              <a:rPr lang="en-US" dirty="0"/>
              <a:t> : GPU computing. Parallelizable machines, </a:t>
            </a:r>
            <a:r>
              <a:rPr lang="en-US" dirty="0" err="1"/>
              <a:t>softwares</a:t>
            </a:r>
            <a:r>
              <a:rPr lang="en-US" dirty="0"/>
              <a:t> : toolboxes.</a:t>
            </a:r>
          </a:p>
          <a:p>
            <a:endParaRPr lang="en-US" dirty="0"/>
          </a:p>
          <a:p>
            <a:r>
              <a:rPr lang="en-US" dirty="0" err="1"/>
              <a:t>Topleft</a:t>
            </a:r>
            <a:r>
              <a:rPr lang="en-US" dirty="0"/>
              <a:t> : </a:t>
            </a:r>
            <a:r>
              <a:rPr lang="en-US" dirty="0" err="1"/>
              <a:t>hinton</a:t>
            </a:r>
            <a:endParaRPr lang="en-US" dirty="0"/>
          </a:p>
          <a:p>
            <a:r>
              <a:rPr lang="en-US" dirty="0"/>
              <a:t>Right bottom : </a:t>
            </a: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1D433-C9A7-544D-9F99-848487B622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6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notate as a sum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1D433-C9A7-544D-9F99-848487B622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99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differences in the activation function output range.</a:t>
            </a:r>
          </a:p>
          <a:p>
            <a:endParaRPr lang="en-US" dirty="0"/>
          </a:p>
          <a:p>
            <a:r>
              <a:rPr lang="en-US" dirty="0"/>
              <a:t>Choice is arbitrary but there are popular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1D433-C9A7-544D-9F99-848487B622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9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f1 as a vector notation </a:t>
            </a:r>
          </a:p>
          <a:p>
            <a:endParaRPr lang="en-US" dirty="0"/>
          </a:p>
          <a:p>
            <a:r>
              <a:rPr lang="en-US" dirty="0"/>
              <a:t>the more layers The network gets deeper.</a:t>
            </a:r>
          </a:p>
          <a:p>
            <a:endParaRPr lang="en-US" dirty="0"/>
          </a:p>
          <a:p>
            <a:r>
              <a:rPr lang="en-US" dirty="0"/>
              <a:t>model complexity and going deep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1D433-C9A7-544D-9F99-848487B622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3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go deeper with the </a:t>
            </a:r>
            <a:r>
              <a:rPr lang="en-US" dirty="0" err="1"/>
              <a:t>conposition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1D433-C9A7-544D-9F99-848487B622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71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: When and Why Are Deep Networks Better than Shallow Ones?</a:t>
            </a:r>
          </a:p>
          <a:p>
            <a:r>
              <a:rPr lang="en-US" dirty="0"/>
              <a:t>before mentioning, mention that the problems can be viewed as a function approximation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1D433-C9A7-544D-9F99-848487B622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50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architecture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1D433-C9A7-544D-9F99-848487B622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5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the notations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1D433-C9A7-544D-9F99-848487B622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F203-6066-2B41-B224-6F393D5E0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74A69-F3D4-FE46-AF83-E6F5ACC05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A1079-6B1D-B045-8324-E73D9E48F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442D2-B84E-534B-B374-014C673B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003BF-CF87-014E-BBE5-561D4DFD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1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3A1F-152F-EB4B-8A46-A32F6DBB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EF98B-F586-374A-8AA1-0C56D278D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8A6B6-4828-4B4B-8AF7-C11F02E6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8F0F7-090F-9F45-B1F3-E7C2FB6B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C0CE-AB38-4A4A-9B96-B5F9859A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7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3441C-B070-404C-815C-CD34D5682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179BD-B71B-7040-AB2F-AB442C362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E648D-20BA-5B4F-B411-D2A3D34F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C52D2-A6A0-1147-A895-2B3B7E1F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4FA70-CA9C-BE4F-A0E0-7FCF021A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1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9979-C8BA-804A-BA74-DB48017F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13AA-863A-E141-8286-81950C30C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21D1E-96DC-8E4D-9135-E68F5B9AE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39120-98E4-ED48-912F-301A227B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23F12-1A7C-7741-8CFB-FEE688C2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A158-F7DC-0142-8EB3-4F6CCCC3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4DBD-4561-4C47-9D0E-5B6B6921A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D6278-8DD2-D140-A87B-D7E597AA3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DB1AA-F8D0-8B4C-AB02-D5DDAF3B7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F9A20-4727-AC4E-BD78-5A44EACB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8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39FC8-29AD-1149-8547-14057FD4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99481-D7B5-C649-97A1-D18AB22A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F6C68-FD78-2D4E-B2A5-C17B23458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3432C-732D-4544-AC81-92BC1D91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F1C8B-3DD7-C54A-B517-53EFF44E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41DE9-AB84-8E44-BFCA-BEE79D33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7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B750-46BD-3442-BE87-F9372279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A0F91-0183-D949-9F7F-53DC373FA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C84D0-CB3D-3140-ADBE-0AF3F3F34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F92393-DDEA-9C40-8359-6D3AD4027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E3AC2-DF9B-DF4F-85C8-BCC7134EF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4444A-1A80-A449-B2CC-76F00DD1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C7F36-4966-464E-93B6-B3435D83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48EB5-842F-4D48-AB88-748862BB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51BF-22B9-B84C-AC85-1AD1BF91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94961A-8D5D-8F4F-90A9-7A3CA293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971C1-00B8-0B44-995A-7A7E2E30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3FF3A-D63F-A847-9275-F79E806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6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7E265-5F3F-9D48-A8A3-6420D11D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37350-1802-9449-A2D4-6CFAF5EB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198F1-47A9-C24D-BF0B-4736234A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0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2B79-CB19-C042-874A-DC45EAB8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A06C-04CE-5B49-B532-102BFC4BF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2192D-B03B-DC45-AD66-ADEEE961D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855A-CEB8-7E4A-BA61-B83F9B750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4BFDC-624D-8C4A-80EB-D8B8C01E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F5963-57F4-284E-9FFB-109EF414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7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18D7-4814-F64A-9C4D-9BECF44C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B2EC29-1A6D-7549-A8ED-163E67DA9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1475A-CEB4-1848-8A36-3919CAF87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B83F6-3B9F-9C44-8F0F-BEF1EBD9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DF5C3-32C7-DD4F-B2AD-7442D852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836E2-1ECF-C74F-BEC9-AAA2519A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03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96FCA-6B3A-264A-8AD8-9D3C720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C1F64-D3B8-C440-80EA-1DDC464B9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4CC0D-CF06-6045-95E9-63E50C3C7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54389-1E9E-1746-9602-0785C7CCA18C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0F48C-E35A-DB44-9E80-77AB05948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9D5B-061E-504B-84A0-0F461785F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461C3-854A-AB4C-9CE9-31280717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introtodeeplearning.com/" TargetMode="External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github.io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customXml" Target="../ink/ink1.xml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568AC-B88B-9B46-B80B-31991A0F8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b="1" dirty="0"/>
              <a:t>An Introduction </a:t>
            </a:r>
            <a:br>
              <a:rPr lang="en-US" sz="5800" b="1" dirty="0"/>
            </a:br>
            <a:r>
              <a:rPr lang="en-US" sz="5800" b="1" dirty="0"/>
              <a:t>to Deep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3914B-EC12-A549-986F-61F76A67E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sz="3200" b="1" dirty="0">
                <a:solidFill>
                  <a:schemeClr val="accent1"/>
                </a:solidFill>
              </a:rPr>
              <a:t>Irene Kim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812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E39A-3F56-604D-B0BB-1E343353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7D6D01-045B-E541-8765-95973FC66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736" y="1821862"/>
            <a:ext cx="4681728" cy="30619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2F528A-B1B4-724A-9878-EEA3BE3D3754}"/>
                  </a:ext>
                </a:extLst>
              </p:cNvPr>
              <p:cNvSpPr txBox="1"/>
              <p:nvPr/>
            </p:nvSpPr>
            <p:spPr>
              <a:xfrm>
                <a:off x="6611112" y="1023922"/>
                <a:ext cx="4742688" cy="487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𝑚𝑢𝑙𝑡𝑖𝑣𝑎𝑟𝑖𝑎𝑡𝑒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2F528A-B1B4-724A-9878-EEA3BE3D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12" y="1023922"/>
                <a:ext cx="4742688" cy="4874796"/>
              </a:xfrm>
              <a:prstGeom prst="rect">
                <a:avLst/>
              </a:prstGeom>
              <a:blipFill>
                <a:blip r:embed="rId3"/>
                <a:stretch>
                  <a:fillRect l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664E3B-4871-0441-9820-FCD1F0506625}"/>
                  </a:ext>
                </a:extLst>
              </p:cNvPr>
              <p:cNvSpPr txBox="1"/>
              <p:nvPr/>
            </p:nvSpPr>
            <p:spPr>
              <a:xfrm>
                <a:off x="1152144" y="2184464"/>
                <a:ext cx="237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664E3B-4871-0441-9820-FCD1F0506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144" y="2184464"/>
                <a:ext cx="237744" cy="369332"/>
              </a:xfrm>
              <a:prstGeom prst="rect">
                <a:avLst/>
              </a:prstGeom>
              <a:blipFill>
                <a:blip r:embed="rId4"/>
                <a:stretch>
                  <a:fillRect r="-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C42D1B-8F3F-B245-B24E-4623AD7F8AE8}"/>
                  </a:ext>
                </a:extLst>
              </p:cNvPr>
              <p:cNvSpPr txBox="1"/>
              <p:nvPr/>
            </p:nvSpPr>
            <p:spPr>
              <a:xfrm>
                <a:off x="1158240" y="2867216"/>
                <a:ext cx="237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C42D1B-8F3F-B245-B24E-4623AD7F8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2867216"/>
                <a:ext cx="237744" cy="369332"/>
              </a:xfrm>
              <a:prstGeom prst="rect">
                <a:avLst/>
              </a:prstGeom>
              <a:blipFill>
                <a:blip r:embed="rId5"/>
                <a:stretch>
                  <a:fillRect r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3D7C6A-C1FD-1842-BEDB-56D3BC80A654}"/>
                  </a:ext>
                </a:extLst>
              </p:cNvPr>
              <p:cNvSpPr txBox="1"/>
              <p:nvPr/>
            </p:nvSpPr>
            <p:spPr>
              <a:xfrm>
                <a:off x="1164336" y="3568256"/>
                <a:ext cx="237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3D7C6A-C1FD-1842-BEDB-56D3BC80A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36" y="3568256"/>
                <a:ext cx="237744" cy="369332"/>
              </a:xfrm>
              <a:prstGeom prst="rect">
                <a:avLst/>
              </a:prstGeom>
              <a:blipFill>
                <a:blip r:embed="rId6"/>
                <a:stretch>
                  <a:fillRect r="-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8F6CB30-DB47-0240-B3BE-EF2AEEC11EED}"/>
              </a:ext>
            </a:extLst>
          </p:cNvPr>
          <p:cNvSpPr txBox="1"/>
          <p:nvPr/>
        </p:nvSpPr>
        <p:spPr>
          <a:xfrm>
            <a:off x="5033755" y="2922080"/>
            <a:ext cx="37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4B10F8-86EA-1745-9B36-74C30999F990}"/>
                  </a:ext>
                </a:extLst>
              </p:cNvPr>
              <p:cNvSpPr txBox="1"/>
              <p:nvPr/>
            </p:nvSpPr>
            <p:spPr>
              <a:xfrm>
                <a:off x="1712976" y="1870948"/>
                <a:ext cx="329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4B10F8-86EA-1745-9B36-74C30999F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976" y="1870948"/>
                <a:ext cx="329184" cy="369332"/>
              </a:xfrm>
              <a:prstGeom prst="rect">
                <a:avLst/>
              </a:prstGeom>
              <a:blipFill>
                <a:blip r:embed="rId7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43D26D-0E4C-3849-9104-37711C0E454F}"/>
              </a:ext>
            </a:extLst>
          </p:cNvPr>
          <p:cNvCxnSpPr/>
          <p:nvPr/>
        </p:nvCxnSpPr>
        <p:spPr>
          <a:xfrm flipV="1">
            <a:off x="1478280" y="2103120"/>
            <a:ext cx="917448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17BB6F-9457-214E-A96F-BFD154D05519}"/>
              </a:ext>
            </a:extLst>
          </p:cNvPr>
          <p:cNvCxnSpPr/>
          <p:nvPr/>
        </p:nvCxnSpPr>
        <p:spPr>
          <a:xfrm flipV="1">
            <a:off x="1478280" y="2077894"/>
            <a:ext cx="935736" cy="1045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7B242E-FFED-8041-8852-842D70C11A8F}"/>
                  </a:ext>
                </a:extLst>
              </p:cNvPr>
              <p:cNvSpPr txBox="1"/>
              <p:nvPr/>
            </p:nvSpPr>
            <p:spPr>
              <a:xfrm>
                <a:off x="1260298" y="2587390"/>
                <a:ext cx="358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7B242E-FFED-8041-8852-842D70C1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298" y="2587390"/>
                <a:ext cx="358157" cy="369332"/>
              </a:xfrm>
              <a:prstGeom prst="rect">
                <a:avLst/>
              </a:prstGeom>
              <a:blipFill>
                <a:blip r:embed="rId8"/>
                <a:stretch>
                  <a:fillRect r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19B773A-8C00-A247-9FF5-9E9E6851FCE6}"/>
              </a:ext>
            </a:extLst>
          </p:cNvPr>
          <p:cNvCxnSpPr/>
          <p:nvPr/>
        </p:nvCxnSpPr>
        <p:spPr>
          <a:xfrm flipV="1">
            <a:off x="1569720" y="2184464"/>
            <a:ext cx="790940" cy="1568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EE3FF3-C275-064B-8E46-E93C27346A63}"/>
                  </a:ext>
                </a:extLst>
              </p:cNvPr>
              <p:cNvSpPr txBox="1"/>
              <p:nvPr/>
            </p:nvSpPr>
            <p:spPr>
              <a:xfrm>
                <a:off x="1262643" y="3281552"/>
                <a:ext cx="358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EE3FF3-C275-064B-8E46-E93C27346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643" y="3281552"/>
                <a:ext cx="358158" cy="369332"/>
              </a:xfrm>
              <a:prstGeom prst="rect">
                <a:avLst/>
              </a:prstGeom>
              <a:blipFill>
                <a:blip r:embed="rId9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9BF77-6BCF-834A-A09E-937E6F654FB2}"/>
                  </a:ext>
                </a:extLst>
              </p:cNvPr>
              <p:cNvSpPr txBox="1"/>
              <p:nvPr/>
            </p:nvSpPr>
            <p:spPr>
              <a:xfrm>
                <a:off x="7315200" y="1749028"/>
                <a:ext cx="329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9BF77-6BCF-834A-A09E-937E6F65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749028"/>
                <a:ext cx="329184" cy="369332"/>
              </a:xfrm>
              <a:prstGeom prst="rect">
                <a:avLst/>
              </a:prstGeom>
              <a:blipFill>
                <a:blip r:embed="rId10"/>
                <a:stretch>
                  <a:fillRect r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65E6E4-1BD0-A44A-A675-7C06F58AF6D7}"/>
                  </a:ext>
                </a:extLst>
              </p:cNvPr>
              <p:cNvSpPr txBox="1"/>
              <p:nvPr/>
            </p:nvSpPr>
            <p:spPr>
              <a:xfrm>
                <a:off x="7685482" y="1752238"/>
                <a:ext cx="358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65E6E4-1BD0-A44A-A675-7C06F58AF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82" y="1752238"/>
                <a:ext cx="358157" cy="369332"/>
              </a:xfrm>
              <a:prstGeom prst="rect">
                <a:avLst/>
              </a:prstGeom>
              <a:blipFill>
                <a:blip r:embed="rId11"/>
                <a:stretch>
                  <a:fillRect r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2CC092-EEB6-5E4B-A1D8-5F823B59BE6A}"/>
                  </a:ext>
                </a:extLst>
              </p:cNvPr>
              <p:cNvSpPr txBox="1"/>
              <p:nvPr/>
            </p:nvSpPr>
            <p:spPr>
              <a:xfrm>
                <a:off x="8053587" y="1769744"/>
                <a:ext cx="358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2CC092-EEB6-5E4B-A1D8-5F823B59B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587" y="1769744"/>
                <a:ext cx="358158" cy="369332"/>
              </a:xfrm>
              <a:prstGeom prst="rect">
                <a:avLst/>
              </a:prstGeom>
              <a:blipFill>
                <a:blip r:embed="rId12"/>
                <a:stretch>
                  <a:fillRect r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8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FA0D-5131-4240-9D7D-79FD4A4A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725296-1F95-E949-8D80-53A728C3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56" y="1382950"/>
            <a:ext cx="4681728" cy="30619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E897C-B39F-7B4E-8698-1D0B734377EE}"/>
                  </a:ext>
                </a:extLst>
              </p:cNvPr>
              <p:cNvSpPr txBox="1"/>
              <p:nvPr/>
            </p:nvSpPr>
            <p:spPr>
              <a:xfrm>
                <a:off x="512064" y="1745552"/>
                <a:ext cx="237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E897C-B39F-7B4E-8698-1D0B73437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4" y="1745552"/>
                <a:ext cx="237744" cy="369332"/>
              </a:xfrm>
              <a:prstGeom prst="rect">
                <a:avLst/>
              </a:prstGeom>
              <a:blipFill>
                <a:blip r:embed="rId4"/>
                <a:stretch>
                  <a:fillRect r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AD0631-EDE9-8D4A-ABDB-23C00A946957}"/>
                  </a:ext>
                </a:extLst>
              </p:cNvPr>
              <p:cNvSpPr txBox="1"/>
              <p:nvPr/>
            </p:nvSpPr>
            <p:spPr>
              <a:xfrm>
                <a:off x="518160" y="2428304"/>
                <a:ext cx="237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AD0631-EDE9-8D4A-ABDB-23C00A946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2428304"/>
                <a:ext cx="237744" cy="369332"/>
              </a:xfrm>
              <a:prstGeom prst="rect">
                <a:avLst/>
              </a:prstGeom>
              <a:blipFill>
                <a:blip r:embed="rId5"/>
                <a:stretch>
                  <a:fillRect r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28B1B-F464-804C-9E47-064087B44FA9}"/>
                  </a:ext>
                </a:extLst>
              </p:cNvPr>
              <p:cNvSpPr txBox="1"/>
              <p:nvPr/>
            </p:nvSpPr>
            <p:spPr>
              <a:xfrm>
                <a:off x="524256" y="3129344"/>
                <a:ext cx="237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28B1B-F464-804C-9E47-064087B44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56" y="3129344"/>
                <a:ext cx="237744" cy="369332"/>
              </a:xfrm>
              <a:prstGeom prst="rect">
                <a:avLst/>
              </a:prstGeom>
              <a:blipFill>
                <a:blip r:embed="rId6"/>
                <a:stretch>
                  <a:fillRect r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0249A78-A4F3-3244-B1B8-AABCC3642F75}"/>
              </a:ext>
            </a:extLst>
          </p:cNvPr>
          <p:cNvSpPr txBox="1"/>
          <p:nvPr/>
        </p:nvSpPr>
        <p:spPr>
          <a:xfrm>
            <a:off x="4393675" y="2483168"/>
            <a:ext cx="37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151BF-1998-8443-AE93-1941893319A2}"/>
                  </a:ext>
                </a:extLst>
              </p:cNvPr>
              <p:cNvSpPr txBox="1"/>
              <p:nvPr/>
            </p:nvSpPr>
            <p:spPr>
              <a:xfrm>
                <a:off x="1072896" y="1432036"/>
                <a:ext cx="329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8151BF-1998-8443-AE93-194189331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96" y="1432036"/>
                <a:ext cx="329184" cy="369332"/>
              </a:xfrm>
              <a:prstGeom prst="rect">
                <a:avLst/>
              </a:prstGeom>
              <a:blipFill>
                <a:blip r:embed="rId7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ED5DB3-3973-E24D-A716-93D80D75D62F}"/>
              </a:ext>
            </a:extLst>
          </p:cNvPr>
          <p:cNvCxnSpPr/>
          <p:nvPr/>
        </p:nvCxnSpPr>
        <p:spPr>
          <a:xfrm flipV="1">
            <a:off x="838200" y="1664208"/>
            <a:ext cx="917448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4223E8-D884-7F42-8392-7C9522E2DC9F}"/>
              </a:ext>
            </a:extLst>
          </p:cNvPr>
          <p:cNvCxnSpPr/>
          <p:nvPr/>
        </p:nvCxnSpPr>
        <p:spPr>
          <a:xfrm flipV="1">
            <a:off x="838200" y="1638982"/>
            <a:ext cx="935736" cy="1045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0D2B99-36E6-C547-9DC2-A120E30C1FEE}"/>
                  </a:ext>
                </a:extLst>
              </p:cNvPr>
              <p:cNvSpPr txBox="1"/>
              <p:nvPr/>
            </p:nvSpPr>
            <p:spPr>
              <a:xfrm>
                <a:off x="620218" y="2148478"/>
                <a:ext cx="358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0D2B99-36E6-C547-9DC2-A120E30C1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18" y="2148478"/>
                <a:ext cx="358157" cy="369332"/>
              </a:xfrm>
              <a:prstGeom prst="rect">
                <a:avLst/>
              </a:prstGeom>
              <a:blipFill>
                <a:blip r:embed="rId8"/>
                <a:stretch>
                  <a:fillRect r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5BCB5C-5E12-7043-988B-4D1E8C435212}"/>
              </a:ext>
            </a:extLst>
          </p:cNvPr>
          <p:cNvCxnSpPr/>
          <p:nvPr/>
        </p:nvCxnSpPr>
        <p:spPr>
          <a:xfrm flipV="1">
            <a:off x="929640" y="1745552"/>
            <a:ext cx="790940" cy="1568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CAF768-0D74-E949-96EB-7FF02B8DF27B}"/>
                  </a:ext>
                </a:extLst>
              </p:cNvPr>
              <p:cNvSpPr txBox="1"/>
              <p:nvPr/>
            </p:nvSpPr>
            <p:spPr>
              <a:xfrm>
                <a:off x="622563" y="2842640"/>
                <a:ext cx="358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CAF768-0D74-E949-96EB-7FF02B8DF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63" y="2842640"/>
                <a:ext cx="358158" cy="369332"/>
              </a:xfrm>
              <a:prstGeom prst="rect">
                <a:avLst/>
              </a:prstGeom>
              <a:blipFill>
                <a:blip r:embed="rId9"/>
                <a:stretch>
                  <a:fillRect r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280CA-F68E-394E-9EDB-9501D899C8A0}"/>
                  </a:ext>
                </a:extLst>
              </p:cNvPr>
              <p:cNvSpPr txBox="1"/>
              <p:nvPr/>
            </p:nvSpPr>
            <p:spPr>
              <a:xfrm>
                <a:off x="4911835" y="273241"/>
                <a:ext cx="6984509" cy="6450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27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0.99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0.99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+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12.95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18.96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10.95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16.98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2.95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18.96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10.95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16.98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0.99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0.99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.99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0.99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 7.97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E280CA-F68E-394E-9EDB-9501D899C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835" y="273241"/>
                <a:ext cx="6984509" cy="6450869"/>
              </a:xfrm>
              <a:prstGeom prst="rect">
                <a:avLst/>
              </a:prstGeom>
              <a:blipFill>
                <a:blip r:embed="rId10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444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F48E-0158-2E49-8DE0-53ACC6EA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0657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000" b="1" dirty="0">
                <a:latin typeface="+mn-lt"/>
              </a:rPr>
              <a:t>Properties..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30537-604A-2842-A8A8-016951861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224"/>
            <a:ext cx="10515600" cy="43847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Universal approximation theorem : </a:t>
            </a:r>
            <a:r>
              <a:rPr lang="en-US" dirty="0"/>
              <a:t>One layer model can approximate (almost) any function as good as we want using only one hidden layer!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There are benefits in using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Deep</a:t>
            </a:r>
            <a:r>
              <a:rPr lang="en-US" dirty="0"/>
              <a:t> networks compared to shallow networks.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0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7798-590D-6E4C-83E1-CE6DF6AC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2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F7589-FCD7-7E42-96E4-45DBF9B47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 up Model Architecture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Train(fit) weight matrices and biases</a:t>
            </a:r>
          </a:p>
        </p:txBody>
      </p:sp>
    </p:spTree>
    <p:extLst>
      <p:ext uri="{BB962C8B-B14F-4D97-AF65-F5344CB8AC3E}">
        <p14:creationId xmlns:p14="http://schemas.microsoft.com/office/powerpoint/2010/main" val="312741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85EC-E468-D74D-BC29-F5CB5CF0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Popular model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717F4-802E-0543-80FA-14F3D716F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Feed forward/backward</a:t>
            </a:r>
          </a:p>
          <a:p>
            <a:r>
              <a:rPr lang="en-US" dirty="0"/>
              <a:t>Recurrent(LSTM)</a:t>
            </a:r>
          </a:p>
          <a:p>
            <a:r>
              <a:rPr lang="en-US" dirty="0"/>
              <a:t>Convolutional</a:t>
            </a:r>
          </a:p>
          <a:p>
            <a:r>
              <a:rPr lang="en-US" dirty="0"/>
              <a:t>Variational autoencoder</a:t>
            </a:r>
          </a:p>
          <a:p>
            <a:r>
              <a:rPr lang="en-US" dirty="0"/>
              <a:t>Generative Adversarial Network</a:t>
            </a:r>
          </a:p>
          <a:p>
            <a:r>
              <a:rPr lang="en-US" dirty="0"/>
              <a:t>And many others</a:t>
            </a:r>
          </a:p>
          <a:p>
            <a:endParaRPr lang="en-US" dirty="0"/>
          </a:p>
          <a:p>
            <a:r>
              <a:rPr lang="en-US" dirty="0"/>
              <a:t>Not always obvious how to apply an architecture to a new problem you face 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solution = research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6E5DE-7105-2044-91DB-AE59C645D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856" y="1494697"/>
            <a:ext cx="1637434" cy="1009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A89B3-98A7-FB47-B810-C8C816108A0E}"/>
              </a:ext>
            </a:extLst>
          </p:cNvPr>
          <p:cNvSpPr txBox="1"/>
          <p:nvPr/>
        </p:nvSpPr>
        <p:spPr>
          <a:xfrm>
            <a:off x="6760573" y="1049311"/>
            <a:ext cx="263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by 2 Convolutional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A90586-95E0-9041-9DE2-5E4CD4037ED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760573" y="2504348"/>
            <a:ext cx="0" cy="31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EE959-1265-1C45-82F6-3A80E9BE4774}"/>
                  </a:ext>
                </a:extLst>
              </p:cNvPr>
              <p:cNvSpPr txBox="1"/>
              <p:nvPr/>
            </p:nvSpPr>
            <p:spPr>
              <a:xfrm>
                <a:off x="5873843" y="2841755"/>
                <a:ext cx="1773460" cy="1126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EE959-1265-1C45-82F6-3A80E9BE4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43" y="2841755"/>
                <a:ext cx="1773460" cy="1126975"/>
              </a:xfrm>
              <a:prstGeom prst="rect">
                <a:avLst/>
              </a:prstGeom>
              <a:blipFill>
                <a:blip r:embed="rId4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EE807-B794-FB45-BB45-9E8C68A4D94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647303" y="2504348"/>
            <a:ext cx="1076980" cy="90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C06729-C920-9E49-9683-E89EC89975B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647303" y="3405243"/>
            <a:ext cx="1076980" cy="80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6DB8E1-A4AA-DA4D-A827-6773A73650D4}"/>
                  </a:ext>
                </a:extLst>
              </p:cNvPr>
              <p:cNvSpPr txBox="1"/>
              <p:nvPr/>
            </p:nvSpPr>
            <p:spPr>
              <a:xfrm>
                <a:off x="7558286" y="2530050"/>
                <a:ext cx="1124347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6DB8E1-A4AA-DA4D-A827-6773A7365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286" y="2530050"/>
                <a:ext cx="1124347" cy="554254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C8A1DD-FB6C-384E-98E6-AA39541E5746}"/>
                  </a:ext>
                </a:extLst>
              </p:cNvPr>
              <p:cNvSpPr txBox="1"/>
              <p:nvPr/>
            </p:nvSpPr>
            <p:spPr>
              <a:xfrm>
                <a:off x="7579290" y="3601124"/>
                <a:ext cx="934088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C8A1DD-FB6C-384E-98E6-AA39541E5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90" y="3601124"/>
                <a:ext cx="934088" cy="552459"/>
              </a:xfrm>
              <a:prstGeom prst="rect">
                <a:avLst/>
              </a:prstGeom>
              <a:blipFill>
                <a:blip r:embed="rId6"/>
                <a:stretch>
                  <a:fillRect r="-2027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58C9E7-86EC-9B49-B2BD-A3AB52C26A34}"/>
                  </a:ext>
                </a:extLst>
              </p:cNvPr>
              <p:cNvSpPr txBox="1"/>
              <p:nvPr/>
            </p:nvSpPr>
            <p:spPr>
              <a:xfrm>
                <a:off x="8792638" y="2077217"/>
                <a:ext cx="1736711" cy="736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58C9E7-86EC-9B49-B2BD-A3AB52C26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638" y="2077217"/>
                <a:ext cx="1736711" cy="736355"/>
              </a:xfrm>
              <a:prstGeom prst="rect">
                <a:avLst/>
              </a:prstGeom>
              <a:blipFill>
                <a:blip r:embed="rId7"/>
                <a:stretch>
                  <a:fillRect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C26815-3A59-F64B-8B3D-E78ACCDBD9A3}"/>
                  </a:ext>
                </a:extLst>
              </p:cNvPr>
              <p:cNvSpPr txBox="1"/>
              <p:nvPr/>
            </p:nvSpPr>
            <p:spPr>
              <a:xfrm>
                <a:off x="8810127" y="3908513"/>
                <a:ext cx="1956498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C26815-3A59-F64B-8B3D-E78ACCDBD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127" y="3908513"/>
                <a:ext cx="1956498" cy="732573"/>
              </a:xfrm>
              <a:prstGeom prst="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AB49CE0B-2AF8-5944-8438-CE90C9C40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1663" y="2211563"/>
            <a:ext cx="552150" cy="34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3E1512-D70D-8944-8D17-7D8C40C4EF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1663" y="4020140"/>
            <a:ext cx="624024" cy="3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5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D3B2-AA02-1F48-A901-3C26F952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61E8-8D2E-E14D-A308-A112F0B31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69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 split the data into a training set and a test set.</a:t>
            </a:r>
          </a:p>
          <a:p>
            <a:r>
              <a:rPr lang="en-US" dirty="0"/>
              <a:t>Update weights towards minimizing the loss on the training data and see how it works with the test data.(Algorithm : Back propagation, gradient descent, chain rule)</a:t>
            </a:r>
          </a:p>
          <a:p>
            <a:r>
              <a:rPr lang="en-US" dirty="0"/>
              <a:t>Examples of losses : MSE, cross entropy, Wasserstein distance, KL divergence … </a:t>
            </a:r>
          </a:p>
          <a:p>
            <a:r>
              <a:rPr lang="en-US" dirty="0"/>
              <a:t>Toolboxes :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 …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 regularization methods : dropout, loss with penalty…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0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9054-9297-944C-949F-577C9A32E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What is overfitting?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4D0EDD-7189-7E44-9A30-D4CE56E4D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309" y="1504630"/>
            <a:ext cx="6022005" cy="4788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D65485-EB1E-DF46-86BE-DB6620E485EC}"/>
              </a:ext>
            </a:extLst>
          </p:cNvPr>
          <p:cNvSpPr txBox="1"/>
          <p:nvPr/>
        </p:nvSpPr>
        <p:spPr>
          <a:xfrm>
            <a:off x="4980432" y="6308209"/>
            <a:ext cx="223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370771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575684-8B64-FF4F-97CB-8F983EF3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09" y="186718"/>
            <a:ext cx="6749982" cy="5237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11920C-958B-5E4C-9C4C-8E0B581EC7D5}"/>
              </a:ext>
            </a:extLst>
          </p:cNvPr>
          <p:cNvSpPr txBox="1"/>
          <p:nvPr/>
        </p:nvSpPr>
        <p:spPr>
          <a:xfrm>
            <a:off x="3435928" y="5777346"/>
            <a:ext cx="532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Fit a higher order polynomial interpolant</a:t>
            </a:r>
          </a:p>
        </p:txBody>
      </p:sp>
    </p:spTree>
    <p:extLst>
      <p:ext uri="{BB962C8B-B14F-4D97-AF65-F5344CB8AC3E}">
        <p14:creationId xmlns:p14="http://schemas.microsoft.com/office/powerpoint/2010/main" val="23758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B9262F-A5EA-6A45-8344-51855DF54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018" y="0"/>
            <a:ext cx="6674272" cy="5300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2FA0C7-3E27-C840-A988-1DA5E3F27A34}"/>
              </a:ext>
            </a:extLst>
          </p:cNvPr>
          <p:cNvSpPr txBox="1"/>
          <p:nvPr/>
        </p:nvSpPr>
        <p:spPr>
          <a:xfrm>
            <a:off x="3555345" y="5466412"/>
            <a:ext cx="5465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Perturb the points slightly.</a:t>
            </a:r>
          </a:p>
        </p:txBody>
      </p:sp>
    </p:spTree>
    <p:extLst>
      <p:ext uri="{BB962C8B-B14F-4D97-AF65-F5344CB8AC3E}">
        <p14:creationId xmlns:p14="http://schemas.microsoft.com/office/powerpoint/2010/main" val="55782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8BAD1F-0682-0442-8903-7A5D93785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36" y="0"/>
            <a:ext cx="6833326" cy="5424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39E63-635E-E34C-A595-1CBFE6E22463}"/>
              </a:ext>
            </a:extLst>
          </p:cNvPr>
          <p:cNvSpPr txBox="1"/>
          <p:nvPr/>
        </p:nvSpPr>
        <p:spPr>
          <a:xfrm>
            <a:off x="3950944" y="5673437"/>
            <a:ext cx="421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Solution changes a lot!</a:t>
            </a:r>
          </a:p>
        </p:txBody>
      </p:sp>
    </p:spTree>
    <p:extLst>
      <p:ext uri="{BB962C8B-B14F-4D97-AF65-F5344CB8AC3E}">
        <p14:creationId xmlns:p14="http://schemas.microsoft.com/office/powerpoint/2010/main" val="202354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1758-1FFA-6745-B152-9B5BFF21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38" y="281954"/>
            <a:ext cx="11015870" cy="6294092"/>
          </a:xfrm>
          <a:ln w="698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600" b="1" dirty="0"/>
              <a:t>    Artificial Intelligence</a:t>
            </a: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4825E-E999-7A46-8977-11E93877D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633" y="1573086"/>
            <a:ext cx="3676134" cy="4351338"/>
          </a:xfrm>
        </p:spPr>
        <p:txBody>
          <a:bodyPr/>
          <a:lstStyle/>
          <a:p>
            <a:r>
              <a:rPr lang="en-US" dirty="0"/>
              <a:t>Make machine learn to see, hear, speak, and predict.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C9F97-F493-814F-B0F8-7347F8270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19" y="3269905"/>
            <a:ext cx="1764406" cy="141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79756-3D29-D246-B087-8D5020D0FCD2}"/>
              </a:ext>
            </a:extLst>
          </p:cNvPr>
          <p:cNvSpPr txBox="1"/>
          <p:nvPr/>
        </p:nvSpPr>
        <p:spPr>
          <a:xfrm>
            <a:off x="4870830" y="1713509"/>
            <a:ext cx="6479329" cy="4524315"/>
          </a:xfrm>
          <a:prstGeom prst="rect">
            <a:avLst/>
          </a:prstGeom>
          <a:ln w="698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    </a:t>
            </a:r>
            <a:r>
              <a:rPr lang="en-US" sz="3600" b="1" dirty="0"/>
              <a:t>Machine learning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0951F-8C87-0D4F-AAA3-3862DBED8486}"/>
              </a:ext>
            </a:extLst>
          </p:cNvPr>
          <p:cNvSpPr txBox="1"/>
          <p:nvPr/>
        </p:nvSpPr>
        <p:spPr>
          <a:xfrm>
            <a:off x="7405517" y="4544326"/>
            <a:ext cx="3438940" cy="1200329"/>
          </a:xfrm>
          <a:prstGeom prst="rect">
            <a:avLst/>
          </a:prstGeom>
          <a:ln w="698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Deep Neural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399887-FE20-EE43-91FF-6C77DBDD6252}"/>
              </a:ext>
            </a:extLst>
          </p:cNvPr>
          <p:cNvSpPr txBox="1"/>
          <p:nvPr/>
        </p:nvSpPr>
        <p:spPr>
          <a:xfrm>
            <a:off x="4870830" y="2423001"/>
            <a:ext cx="37171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 a specific task without using explicit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20605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D6F1B-FBD4-2B4E-A90A-2977DFDD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530" y="0"/>
            <a:ext cx="6906940" cy="5340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CDDA4-237A-1D4E-B3A7-4CAE0F8155B2}"/>
              </a:ext>
            </a:extLst>
          </p:cNvPr>
          <p:cNvSpPr txBox="1"/>
          <p:nvPr/>
        </p:nvSpPr>
        <p:spPr>
          <a:xfrm>
            <a:off x="3387436" y="5631872"/>
            <a:ext cx="581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Fit a second order polynomial. Not so bad!</a:t>
            </a:r>
          </a:p>
        </p:txBody>
      </p:sp>
    </p:spTree>
    <p:extLst>
      <p:ext uri="{BB962C8B-B14F-4D97-AF65-F5344CB8AC3E}">
        <p14:creationId xmlns:p14="http://schemas.microsoft.com/office/powerpoint/2010/main" val="125293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ADEE-CBE2-734B-B594-A7AB3FA5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Regularization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DB9416-2728-3F40-98F3-C74537EE2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1969" y="2374983"/>
            <a:ext cx="3763241" cy="2026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98B77-27FC-8349-A58C-8AFC44643E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82"/>
          <a:stretch/>
        </p:blipFill>
        <p:spPr>
          <a:xfrm>
            <a:off x="7276791" y="2494133"/>
            <a:ext cx="3609659" cy="1907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91950-ABD4-8749-A335-0AF5E6F336D4}"/>
              </a:ext>
            </a:extLst>
          </p:cNvPr>
          <p:cNvSpPr txBox="1"/>
          <p:nvPr/>
        </p:nvSpPr>
        <p:spPr>
          <a:xfrm>
            <a:off x="3033589" y="6123543"/>
            <a:ext cx="667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Techniques to prevent overfitting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11D848-98EC-AA4B-B5F7-778F83AAAADF}"/>
                  </a:ext>
                </a:extLst>
              </p:cNvPr>
              <p:cNvSpPr txBox="1"/>
              <p:nvPr/>
            </p:nvSpPr>
            <p:spPr>
              <a:xfrm>
                <a:off x="1583001" y="4581353"/>
                <a:ext cx="318452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11D848-98EC-AA4B-B5F7-778F83AAA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001" y="4581353"/>
                <a:ext cx="3184526" cy="1008225"/>
              </a:xfrm>
              <a:prstGeom prst="rect">
                <a:avLst/>
              </a:prstGeom>
              <a:blipFill>
                <a:blip r:embed="rId5"/>
                <a:stretch>
                  <a:fillRect l="-3984" t="-121250" r="-398" b="-18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3E8679-988A-BA4F-8D19-02105A654B23}"/>
                  </a:ext>
                </a:extLst>
              </p:cNvPr>
              <p:cNvSpPr txBox="1"/>
              <p:nvPr/>
            </p:nvSpPr>
            <p:spPr>
              <a:xfrm>
                <a:off x="6973437" y="4954095"/>
                <a:ext cx="4763861" cy="485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r>
                  <a:rPr lang="en-US" sz="2400" dirty="0"/>
                  <a:t> +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3E8679-988A-BA4F-8D19-02105A654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437" y="4954095"/>
                <a:ext cx="4763861" cy="485326"/>
              </a:xfrm>
              <a:prstGeom prst="rect">
                <a:avLst/>
              </a:prstGeom>
              <a:blipFill>
                <a:blip r:embed="rId6"/>
                <a:stretch>
                  <a:fillRect t="-117949" b="-1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08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FFA7-9F3C-094A-B0C4-8CD2808F1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What is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08EC1-C1E0-2A45-B211-352E09028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Model's ability to adapt properly to new, previously unseen data.</a:t>
            </a:r>
          </a:p>
          <a:p>
            <a:r>
              <a:rPr lang="en-US" dirty="0"/>
              <a:t>Overfitted</a:t>
            </a:r>
            <a:r>
              <a:rPr lang="en-US" altLang="ko-KR" dirty="0"/>
              <a:t>/underfitted</a:t>
            </a:r>
            <a:r>
              <a:rPr lang="en-US" dirty="0"/>
              <a:t> models do not generalize well.</a:t>
            </a:r>
          </a:p>
          <a:p>
            <a:r>
              <a:rPr lang="en-US" dirty="0"/>
              <a:t>Ultimate goal of the model : making good predictions/decisions for new data, i.e., generalize well.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32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041F4-C7AF-524C-ACB2-AFEEDA5B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+mn-lt"/>
              </a:rPr>
              <a:t>Models that are overfitting/underfitting does not generalize well to new data, and regularization can help!</a:t>
            </a:r>
          </a:p>
        </p:txBody>
      </p:sp>
    </p:spTree>
    <p:extLst>
      <p:ext uri="{BB962C8B-B14F-4D97-AF65-F5344CB8AC3E}">
        <p14:creationId xmlns:p14="http://schemas.microsoft.com/office/powerpoint/2010/main" val="1996032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D6C2-0E3B-8448-B8D0-B3B533C0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Common Regularization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ED3CA-852E-494C-915C-0D66B8A11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Penalty in loss such as L1, L2, entropy…</a:t>
            </a:r>
          </a:p>
          <a:p>
            <a:r>
              <a:rPr lang="en-US" dirty="0"/>
              <a:t>Dropout : randomly mask nodes while training with some probability</a:t>
            </a:r>
          </a:p>
          <a:p>
            <a:r>
              <a:rPr lang="en-US" dirty="0"/>
              <a:t>Early stopping : stop before the model start to overfit</a:t>
            </a:r>
          </a:p>
          <a:p>
            <a:r>
              <a:rPr lang="en-US" dirty="0"/>
              <a:t>Data augmentation : Get more (fake)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86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433F6-4923-A54F-A524-D4936E07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389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Decisions to make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7294E-B29C-B84F-8F53-E17732B8D663}"/>
              </a:ext>
            </a:extLst>
          </p:cNvPr>
          <p:cNvSpPr txBox="1"/>
          <p:nvPr/>
        </p:nvSpPr>
        <p:spPr>
          <a:xfrm>
            <a:off x="838199" y="1499016"/>
            <a:ext cx="454326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Model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Number of nodes and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layers are connected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Choice of activation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Choice of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FC19A-D400-BC4A-8542-8AD881F2A6CD}"/>
              </a:ext>
            </a:extLst>
          </p:cNvPr>
          <p:cNvSpPr txBox="1"/>
          <p:nvPr/>
        </p:nvSpPr>
        <p:spPr>
          <a:xfrm>
            <a:off x="5636302" y="1532744"/>
            <a:ext cx="43321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Model Regularization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method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drop out, drop out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FF3E5-4983-364D-AE3C-9FBD9A3C3177}"/>
              </a:ext>
            </a:extLst>
          </p:cNvPr>
          <p:cNvSpPr txBox="1"/>
          <p:nvPr/>
        </p:nvSpPr>
        <p:spPr>
          <a:xfrm>
            <a:off x="838199" y="3709030"/>
            <a:ext cx="50229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Training algorithm related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Learning rate, momentum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Initial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Epochs, batch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429CD-5DEC-334E-8C23-644702481B0A}"/>
              </a:ext>
            </a:extLst>
          </p:cNvPr>
          <p:cNvSpPr txBox="1"/>
          <p:nvPr/>
        </p:nvSpPr>
        <p:spPr>
          <a:xfrm>
            <a:off x="5636302" y="3709030"/>
            <a:ext cx="527653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Other methods to consider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Standardize the scale of data before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Whether to do batch normalization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206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60B5-911B-A44D-84C4-B08C408D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We can make decisions and fit a great model, but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56BF-39D5-DD43-BDE6-7BA9EBEF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difficult to know what is actually happening.. 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interpret = research!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64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1B1A-D7F2-B445-B2AA-AC86AD63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Lets fit example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A3663-5614-6848-9629-143772D54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1 : </a:t>
            </a:r>
            <a:r>
              <a:rPr lang="en-US" dirty="0">
                <a:hlinkClick r:id="rId2"/>
              </a:rPr>
              <a:t>https://playground.tensorflow.org</a:t>
            </a:r>
            <a:endParaRPr lang="en-US" u="sng" dirty="0"/>
          </a:p>
          <a:p>
            <a:r>
              <a:rPr lang="en-US" dirty="0"/>
              <a:t>Example2 : python </a:t>
            </a:r>
            <a:r>
              <a:rPr lang="en-US" dirty="0" err="1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59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A241-03E0-0B4C-BBEF-412840DA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Useful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214DD-F7D0-E94B-B997-1352BB7E5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https://playground.tensorflow.org</a:t>
            </a:r>
            <a:endParaRPr lang="en-US" dirty="0"/>
          </a:p>
          <a:p>
            <a:r>
              <a:rPr lang="en-US" dirty="0"/>
              <a:t>MIT short course : </a:t>
            </a:r>
            <a:r>
              <a:rPr lang="en-US" dirty="0">
                <a:hlinkClick r:id="rId3"/>
              </a:rPr>
              <a:t>http://introtodeeplearning.com</a:t>
            </a:r>
            <a:endParaRPr lang="en-US" dirty="0"/>
          </a:p>
          <a:p>
            <a:r>
              <a:rPr lang="en-US" dirty="0"/>
              <a:t>Stanford course on Deep learning : https://cs230.stanford.edu/</a:t>
            </a:r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Stanford course on convolutional NN : </a:t>
            </a:r>
            <a:r>
              <a:rPr lang="en-US" dirty="0">
                <a:hlinkClick r:id="rId4"/>
              </a:rPr>
              <a:t>http://cs231n.github.io/</a:t>
            </a:r>
            <a:endParaRPr lang="en-US" dirty="0"/>
          </a:p>
          <a:p>
            <a:r>
              <a:rPr lang="en-US" dirty="0"/>
              <a:t>Michael Nielsen’s Book : http://</a:t>
            </a:r>
            <a:r>
              <a:rPr lang="en-US" dirty="0" err="1"/>
              <a:t>neuralnetworksanddeeplearning.com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6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DF38-FE50-554A-9899-76242660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+mn-lt"/>
              </a:rPr>
              <a:t>The Rise of Deep Neural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01006B-0BAC-4845-B4D0-83671B11B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8658" y="1800126"/>
            <a:ext cx="3387102" cy="1991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183E9-2718-C144-9D20-CFB46B08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34349"/>
            <a:ext cx="2081840" cy="1131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08755-7084-AC4C-B161-AE7E99DD0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99" y="3274118"/>
            <a:ext cx="1689100" cy="119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05CBC-C5B7-1949-9B90-104E2F83C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899" y="1854994"/>
            <a:ext cx="1747144" cy="131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7BC0E-4393-9E4E-BD60-DE54114CF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040" y="1738304"/>
            <a:ext cx="3835400" cy="29083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A5FCB8-6DC6-A642-A475-1E595E790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0040" y="4664383"/>
            <a:ext cx="4708921" cy="1345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319E3-23A8-764D-80E7-60DC048384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2775" y="1821958"/>
            <a:ext cx="3178313" cy="1684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6E17FF-A45C-7E4F-A6CD-97EC04E725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1932" y="3978015"/>
            <a:ext cx="3613828" cy="203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8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0BF845-4016-2C45-BF29-0481DE2638CB}"/>
              </a:ext>
            </a:extLst>
          </p:cNvPr>
          <p:cNvSpPr txBox="1"/>
          <p:nvPr/>
        </p:nvSpPr>
        <p:spPr>
          <a:xfrm>
            <a:off x="838200" y="437322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History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FCC6B1-756E-534B-8750-5EA30253F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0736" y="218661"/>
            <a:ext cx="10730528" cy="6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8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4BC1-894C-6A4F-A3B7-7B7103A6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531"/>
            <a:ext cx="5978236" cy="118872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+mn-lt"/>
              </a:rPr>
              <a:t>Where is Deep Neural Network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592A-B70A-4448-A4DF-C34CD1BDE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18" y="2405797"/>
            <a:ext cx="4673600" cy="3089275"/>
          </a:xfrm>
        </p:spPr>
        <p:txBody>
          <a:bodyPr>
            <a:normAutofit/>
          </a:bodyPr>
          <a:lstStyle/>
          <a:p>
            <a:r>
              <a:rPr lang="en-US" dirty="0"/>
              <a:t>As a model of data : Y = f(X)</a:t>
            </a:r>
          </a:p>
          <a:p>
            <a:r>
              <a:rPr lang="en-US" dirty="0"/>
              <a:t>function approximator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5606C-678A-0149-AC1C-EA929E99D5CA}"/>
              </a:ext>
            </a:extLst>
          </p:cNvPr>
          <p:cNvSpPr txBox="1"/>
          <p:nvPr/>
        </p:nvSpPr>
        <p:spPr>
          <a:xfrm>
            <a:off x="6567055" y="569922"/>
            <a:ext cx="5133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use Deep Neural Network?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0E432-E22D-2740-A57A-A5EE636AA9A0}"/>
              </a:ext>
            </a:extLst>
          </p:cNvPr>
          <p:cNvSpPr txBox="1"/>
          <p:nvPr/>
        </p:nvSpPr>
        <p:spPr>
          <a:xfrm>
            <a:off x="6567055" y="2202873"/>
            <a:ext cx="467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Performs well on many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Works well with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Provides new approaches to existing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problems </a:t>
            </a:r>
          </a:p>
        </p:txBody>
      </p:sp>
    </p:spTree>
    <p:extLst>
      <p:ext uri="{BB962C8B-B14F-4D97-AF65-F5344CB8AC3E}">
        <p14:creationId xmlns:p14="http://schemas.microsoft.com/office/powerpoint/2010/main" val="103498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BDCF-DBC2-ED4E-9721-A6AD709A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+mn-lt"/>
              </a:rPr>
              <a:t>So, what is Deep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ADA35-3AE3-EF49-8A90-AC6D97D42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How does it work?</a:t>
            </a:r>
          </a:p>
          <a:p>
            <a:pPr marL="0" indent="0" algn="ctr">
              <a:buNone/>
            </a:pPr>
            <a:r>
              <a:rPr lang="en-US" dirty="0"/>
              <a:t>What is the basic building block?</a:t>
            </a:r>
          </a:p>
        </p:txBody>
      </p:sp>
    </p:spTree>
    <p:extLst>
      <p:ext uri="{BB962C8B-B14F-4D97-AF65-F5344CB8AC3E}">
        <p14:creationId xmlns:p14="http://schemas.microsoft.com/office/powerpoint/2010/main" val="299021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2EA1-C150-454F-9AE5-145CFBE8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+mn-lt"/>
              </a:rPr>
              <a:t>Perceptron : A single Neuron in a Neural Net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93FE5-67E1-D447-B942-1C2D05253A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93FE5-67E1-D447-B942-1C2D05253A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6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262839-9126-D142-B909-CF7D6AE1B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493" y="1690688"/>
            <a:ext cx="6934291" cy="3846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B8CE2-E67E-1A49-BCE5-4DB399AB5D9F}"/>
              </a:ext>
            </a:extLst>
          </p:cNvPr>
          <p:cNvSpPr txBox="1"/>
          <p:nvPr/>
        </p:nvSpPr>
        <p:spPr>
          <a:xfrm>
            <a:off x="10756214" y="3329893"/>
            <a:ext cx="377687" cy="403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DB53F-F847-1541-8006-B542938109DB}"/>
              </a:ext>
            </a:extLst>
          </p:cNvPr>
          <p:cNvSpPr txBox="1"/>
          <p:nvPr/>
        </p:nvSpPr>
        <p:spPr>
          <a:xfrm>
            <a:off x="8990759" y="3355636"/>
            <a:ext cx="377687" cy="403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2363F-5DAC-9E49-85FD-63A66AFF641F}"/>
              </a:ext>
            </a:extLst>
          </p:cNvPr>
          <p:cNvSpPr txBox="1"/>
          <p:nvPr/>
        </p:nvSpPr>
        <p:spPr>
          <a:xfrm>
            <a:off x="11539331" y="3614186"/>
            <a:ext cx="49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1BFBD0-B0CC-4747-A66B-13D4213A04EA}"/>
              </a:ext>
            </a:extLst>
          </p:cNvPr>
          <p:cNvSpPr txBox="1"/>
          <p:nvPr/>
        </p:nvSpPr>
        <p:spPr>
          <a:xfrm>
            <a:off x="1058099" y="3401129"/>
            <a:ext cx="137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 linear 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Activation function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7E2994-A7F1-7246-AFEA-86055AD82734}"/>
              </a:ext>
            </a:extLst>
          </p:cNvPr>
          <p:cNvSpPr txBox="1"/>
          <p:nvPr/>
        </p:nvSpPr>
        <p:spPr>
          <a:xfrm>
            <a:off x="3012397" y="3338543"/>
            <a:ext cx="1077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Weights, Biases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2371B7-EAC2-DF4A-94EB-8730093DF8DF}"/>
              </a:ext>
            </a:extLst>
          </p:cNvPr>
          <p:cNvCxnSpPr>
            <a:stCxn id="27" idx="0"/>
          </p:cNvCxnSpPr>
          <p:nvPr/>
        </p:nvCxnSpPr>
        <p:spPr>
          <a:xfrm flipV="1">
            <a:off x="1743943" y="2728210"/>
            <a:ext cx="234759" cy="67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660C32-247C-554D-B7E1-34AE430F684E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3012398" y="2728211"/>
            <a:ext cx="538982" cy="610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DBF5B9-FF16-9D4A-B947-3B5226664DED}"/>
              </a:ext>
            </a:extLst>
          </p:cNvPr>
          <p:cNvCxnSpPr>
            <a:cxnSpLocks/>
          </p:cNvCxnSpPr>
          <p:nvPr/>
        </p:nvCxnSpPr>
        <p:spPr>
          <a:xfrm>
            <a:off x="1889783" y="2728210"/>
            <a:ext cx="193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113D20-8D17-8844-8850-096FE71F240B}"/>
              </a:ext>
            </a:extLst>
          </p:cNvPr>
          <p:cNvCxnSpPr>
            <a:cxnSpLocks/>
          </p:cNvCxnSpPr>
          <p:nvPr/>
        </p:nvCxnSpPr>
        <p:spPr>
          <a:xfrm>
            <a:off x="2308485" y="2728210"/>
            <a:ext cx="12578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46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586-DD88-1F48-86BE-B74FC387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+mn-lt"/>
              </a:rPr>
              <a:t>Activation functions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838A7-B790-3448-950B-1555635BA1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(W*x + b)</a:t>
                </a:r>
              </a:p>
              <a:p>
                <a:r>
                  <a:rPr lang="en-US" dirty="0"/>
                  <a:t>Introduces nonlinearity to the model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: Activation function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Sigmoid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Tanh</a:t>
                </a:r>
              </a:p>
              <a:p>
                <a:pPr>
                  <a:buFontTx/>
                  <a:buChar char="-"/>
                </a:pPr>
                <a:r>
                  <a:rPr lang="en-US" dirty="0" err="1"/>
                  <a:t>ReLU</a:t>
                </a: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Leaky </a:t>
                </a:r>
                <a:r>
                  <a:rPr lang="en-US" dirty="0" err="1"/>
                  <a:t>ReLU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838A7-B790-3448-950B-1555635BA1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11938D-34BD-9D4C-ACD1-C971FC240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40" y="5190725"/>
            <a:ext cx="2968460" cy="1588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20056-585D-B44E-8F7A-60D05DB02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607" y="4975847"/>
            <a:ext cx="2141141" cy="1588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158D8D-7FB7-8345-A283-D45BF7D85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058" y="2813267"/>
            <a:ext cx="2241024" cy="174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C18129-7CEC-8940-84DB-EDFDFB8B1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314" y="2741033"/>
            <a:ext cx="2527728" cy="1891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D7479C-30B6-8449-9174-5AB10D6F31FD}"/>
              </a:ext>
            </a:extLst>
          </p:cNvPr>
          <p:cNvSpPr txBox="1"/>
          <p:nvPr/>
        </p:nvSpPr>
        <p:spPr>
          <a:xfrm>
            <a:off x="6475751" y="4560207"/>
            <a:ext cx="10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Sigmoid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687F9-8557-5C48-ABEB-7B16D715E1E3}"/>
              </a:ext>
            </a:extLst>
          </p:cNvPr>
          <p:cNvSpPr txBox="1"/>
          <p:nvPr/>
        </p:nvSpPr>
        <p:spPr>
          <a:xfrm>
            <a:off x="9344914" y="4492051"/>
            <a:ext cx="10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Tanh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31D7D4-1E4A-CE4A-9959-F4EB394C0411}"/>
              </a:ext>
            </a:extLst>
          </p:cNvPr>
          <p:cNvSpPr txBox="1"/>
          <p:nvPr/>
        </p:nvSpPr>
        <p:spPr>
          <a:xfrm>
            <a:off x="6343341" y="6436471"/>
            <a:ext cx="10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8F609-116E-F54B-BA62-28C6A5CB4A3E}"/>
              </a:ext>
            </a:extLst>
          </p:cNvPr>
          <p:cNvSpPr txBox="1"/>
          <p:nvPr/>
        </p:nvSpPr>
        <p:spPr>
          <a:xfrm>
            <a:off x="9716123" y="6481443"/>
            <a:ext cx="163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9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C473-2365-8440-B4BF-77EA6B08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Deep Neural Net Model 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094976-34BF-D346-833A-CC71AFF28C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Stacked layers </a:t>
                </a:r>
              </a:p>
              <a:p>
                <a:pPr marL="0" indent="0">
                  <a:buNone/>
                </a:pPr>
                <a:r>
                  <a:rPr lang="en-US" dirty="0"/>
                  <a:t>   of multiple </a:t>
                </a:r>
                <a:r>
                  <a:rPr lang="en-US" dirty="0" err="1"/>
                  <a:t>perceptrons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</a:p>
              <a:p>
                <a:r>
                  <a:rPr lang="en-US" sz="2400" dirty="0"/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smtClean="0"/>
                      <m:t>(</m:t>
                    </m:r>
                    <m:sSub>
                      <m:sSubPr>
                        <m:ctrlPr>
                          <a:rPr lang="en-US" sz="2400" smtClean="0"/>
                        </m:ctrlPr>
                      </m:sSubPr>
                      <m:e>
                        <m:r>
                          <a:rPr lang="en-US" sz="2400" smtClean="0"/>
                          <m:t>𝑊</m:t>
                        </m:r>
                      </m:e>
                      <m:sub>
                        <m:r>
                          <a:rPr lang="en-US" sz="2400" smtClean="0"/>
                          <m:t>2</m:t>
                        </m:r>
                      </m:sub>
                    </m:sSub>
                    <m:r>
                      <a:rPr lang="en-US" sz="2400" smtClean="0"/>
                      <m:t>∙</m:t>
                    </m:r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400" smtClean="0"/>
                        </m:ctrlPr>
                      </m:dPr>
                      <m:e>
                        <m:sSub>
                          <m:sSubPr>
                            <m:ctrlPr>
                              <a:rPr lang="en-US" sz="2400" smtClean="0"/>
                            </m:ctrlPr>
                          </m:sSubPr>
                          <m:e>
                            <m:r>
                              <a:rPr lang="en-US" sz="2400" smtClean="0"/>
                              <m:t>𝑊</m:t>
                            </m:r>
                          </m:e>
                          <m:sub>
                            <m:r>
                              <a:rPr lang="en-US" sz="2400" smtClean="0"/>
                              <m:t>1</m:t>
                            </m:r>
                          </m:sub>
                        </m:sSub>
                        <m:r>
                          <a:rPr lang="en-US" sz="2400" smtClean="0"/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2400" smtClean="0"/>
                            </m:ctrlPr>
                          </m:accPr>
                          <m:e>
                            <m:r>
                              <a:rPr lang="en-US" sz="2400" smtClean="0"/>
                              <m:t>𝑥</m:t>
                            </m:r>
                          </m:e>
                        </m:acc>
                        <m:r>
                          <a:rPr lang="en-US" sz="2400" smtClean="0"/>
                          <m:t>+</m:t>
                        </m:r>
                        <m:sSub>
                          <m:sSubPr>
                            <m:ctrlPr>
                              <a:rPr lang="en-US" sz="2400" smtClean="0"/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smtClean="0"/>
                                </m:ctrlPr>
                              </m:accPr>
                              <m:e>
                                <m:r>
                                  <a:rPr lang="en-US" sz="2400" smtClean="0"/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smtClean="0"/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smtClean="0"/>
                      <m:t>+</m:t>
                    </m:r>
                    <m:sSub>
                      <m:sSubPr>
                        <m:ctrlPr>
                          <a:rPr lang="en-US" sz="2400" smtClean="0"/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smtClean="0"/>
                            </m:ctrlPr>
                          </m:accPr>
                          <m:e>
                            <m:r>
                              <a:rPr lang="en-US" sz="2400" smtClean="0"/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sz="2400" smtClean="0"/>
                          <m:t>2</m:t>
                        </m:r>
                      </m:sub>
                    </m:sSub>
                    <m:r>
                      <a:rPr lang="en-US" sz="2400" smtClean="0"/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dirty="0"/>
                  <a:t>If </a:t>
                </a:r>
                <a:r>
                  <a:rPr lang="en-US" u="sng" dirty="0"/>
                  <a:t>many layers</a:t>
                </a:r>
                <a:r>
                  <a:rPr lang="en-US" dirty="0"/>
                  <a:t> are stacked,</a:t>
                </a:r>
              </a:p>
              <a:p>
                <a:pPr marL="0" indent="0">
                  <a:buNone/>
                </a:pPr>
                <a:r>
                  <a:rPr lang="en-US" dirty="0"/>
                  <a:t>    the model is </a:t>
                </a:r>
                <a:r>
                  <a:rPr lang="en-US" u="sng" dirty="0"/>
                  <a:t>Deep</a:t>
                </a:r>
                <a:r>
                  <a:rPr lang="en-US" dirty="0"/>
                  <a:t> Neural Network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094976-34BF-D346-833A-CC71AFF28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CC3F27-5826-EF49-8FCC-7F5338F1E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73" y="1738643"/>
            <a:ext cx="6248400" cy="43822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24C53F-A38A-F340-AB7D-645576C9C9F1}"/>
                  </a:ext>
                </a:extLst>
              </p14:cNvPr>
              <p14:cNvContentPartPr/>
              <p14:nvPr/>
            </p14:nvContentPartPr>
            <p14:xfrm>
              <a:off x="8162797" y="1061703"/>
              <a:ext cx="469440" cy="694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24C53F-A38A-F340-AB7D-645576C9C9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4157" y="1053059"/>
                <a:ext cx="487080" cy="7120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FCEFADE-02A4-E945-ABEA-ED660495BCDD}"/>
              </a:ext>
            </a:extLst>
          </p:cNvPr>
          <p:cNvSpPr txBox="1"/>
          <p:nvPr/>
        </p:nvSpPr>
        <p:spPr>
          <a:xfrm>
            <a:off x="7924800" y="69237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perceptron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6CEF2-410A-944B-9906-BDE8D74899E1}"/>
              </a:ext>
            </a:extLst>
          </p:cNvPr>
          <p:cNvSpPr txBox="1"/>
          <p:nvPr/>
        </p:nvSpPr>
        <p:spPr>
          <a:xfrm>
            <a:off x="11349825" y="3346702"/>
            <a:ext cx="55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9DD87B-23CF-E54C-B5D2-085F28E4E0F8}"/>
                  </a:ext>
                </a:extLst>
              </p:cNvPr>
              <p:cNvSpPr txBox="1"/>
              <p:nvPr/>
            </p:nvSpPr>
            <p:spPr>
              <a:xfrm>
                <a:off x="6175883" y="3346702"/>
                <a:ext cx="55168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9DD87B-23CF-E54C-B5D2-085F28E4E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883" y="3346702"/>
                <a:ext cx="551688" cy="30777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B08B4E-F204-034B-936C-C0B271839FCB}"/>
                  </a:ext>
                </a:extLst>
              </p:cNvPr>
              <p:cNvSpPr txBox="1"/>
              <p:nvPr/>
            </p:nvSpPr>
            <p:spPr>
              <a:xfrm>
                <a:off x="6181979" y="4358638"/>
                <a:ext cx="55168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B08B4E-F204-034B-936C-C0B271839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79" y="4358638"/>
                <a:ext cx="551688" cy="307777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9AAE85-60C7-8542-9504-88414FAFF027}"/>
                  </a:ext>
                </a:extLst>
              </p:cNvPr>
              <p:cNvSpPr txBox="1"/>
              <p:nvPr/>
            </p:nvSpPr>
            <p:spPr>
              <a:xfrm>
                <a:off x="6181979" y="2328670"/>
                <a:ext cx="55168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9AAE85-60C7-8542-9504-88414FAFF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79" y="2328670"/>
                <a:ext cx="551688" cy="307777"/>
              </a:xfrm>
              <a:prstGeom prst="rect">
                <a:avLst/>
              </a:prstGeom>
              <a:blipFill>
                <a:blip r:embed="rId9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F39475-9BB9-4C46-9E1B-F3B2EC7AABE1}"/>
                  </a:ext>
                </a:extLst>
              </p:cNvPr>
              <p:cNvSpPr txBox="1"/>
              <p:nvPr/>
            </p:nvSpPr>
            <p:spPr>
              <a:xfrm>
                <a:off x="7104888" y="1479144"/>
                <a:ext cx="272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F39475-9BB9-4C46-9E1B-F3B2EC7AA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888" y="1479144"/>
                <a:ext cx="272639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FDBAF0-1BD8-9743-B5D0-86538FDB4992}"/>
              </a:ext>
            </a:extLst>
          </p:cNvPr>
          <p:cNvCxnSpPr>
            <a:cxnSpLocks/>
          </p:cNvCxnSpPr>
          <p:nvPr/>
        </p:nvCxnSpPr>
        <p:spPr>
          <a:xfrm>
            <a:off x="7418885" y="1804988"/>
            <a:ext cx="488594" cy="127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419DB2-3D60-E340-9669-FC80D51D9AD1}"/>
              </a:ext>
            </a:extLst>
          </p:cNvPr>
          <p:cNvCxnSpPr>
            <a:cxnSpLocks/>
          </p:cNvCxnSpPr>
          <p:nvPr/>
        </p:nvCxnSpPr>
        <p:spPr>
          <a:xfrm>
            <a:off x="7377527" y="1756143"/>
            <a:ext cx="547273" cy="1151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1E7ADB-1480-2B48-86C9-D10A3B8B865E}"/>
              </a:ext>
            </a:extLst>
          </p:cNvPr>
          <p:cNvCxnSpPr>
            <a:cxnSpLocks/>
          </p:cNvCxnSpPr>
          <p:nvPr/>
        </p:nvCxnSpPr>
        <p:spPr>
          <a:xfrm>
            <a:off x="7377527" y="1776780"/>
            <a:ext cx="529952" cy="226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2D3A32-62E9-BE42-9324-AA014793DFE2}"/>
              </a:ext>
            </a:extLst>
          </p:cNvPr>
          <p:cNvCxnSpPr>
            <a:cxnSpLocks/>
          </p:cNvCxnSpPr>
          <p:nvPr/>
        </p:nvCxnSpPr>
        <p:spPr>
          <a:xfrm>
            <a:off x="7377527" y="1756143"/>
            <a:ext cx="529952" cy="334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40E873-0D7B-5A41-99F7-EFFA8639E6F0}"/>
                  </a:ext>
                </a:extLst>
              </p:cNvPr>
              <p:cNvSpPr txBox="1"/>
              <p:nvPr/>
            </p:nvSpPr>
            <p:spPr>
              <a:xfrm>
                <a:off x="9012936" y="1485240"/>
                <a:ext cx="277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40E873-0D7B-5A41-99F7-EFFA8639E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936" y="1485240"/>
                <a:ext cx="277960" cy="276999"/>
              </a:xfrm>
              <a:prstGeom prst="rect">
                <a:avLst/>
              </a:prstGeom>
              <a:blipFill>
                <a:blip r:embed="rId11"/>
                <a:stretch>
                  <a:fillRect l="-1739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B36573-D2EC-AC48-B5B0-63B42B35042C}"/>
              </a:ext>
            </a:extLst>
          </p:cNvPr>
          <p:cNvCxnSpPr>
            <a:cxnSpLocks/>
          </p:cNvCxnSpPr>
          <p:nvPr/>
        </p:nvCxnSpPr>
        <p:spPr>
          <a:xfrm>
            <a:off x="9230228" y="1789557"/>
            <a:ext cx="530435" cy="5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D5EB97-CAE1-344D-9839-7E891E81546D}"/>
              </a:ext>
            </a:extLst>
          </p:cNvPr>
          <p:cNvCxnSpPr>
            <a:cxnSpLocks/>
          </p:cNvCxnSpPr>
          <p:nvPr/>
        </p:nvCxnSpPr>
        <p:spPr>
          <a:xfrm>
            <a:off x="9200889" y="1795653"/>
            <a:ext cx="577095" cy="104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B68FD7-21D9-BA44-BD8B-58D56E98F396}"/>
              </a:ext>
            </a:extLst>
          </p:cNvPr>
          <p:cNvCxnSpPr>
            <a:cxnSpLocks/>
          </p:cNvCxnSpPr>
          <p:nvPr/>
        </p:nvCxnSpPr>
        <p:spPr>
          <a:xfrm>
            <a:off x="9162550" y="1776780"/>
            <a:ext cx="506673" cy="322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0DD7D9-F4AD-414A-B073-44ECED827C35}"/>
              </a:ext>
            </a:extLst>
          </p:cNvPr>
          <p:cNvCxnSpPr>
            <a:cxnSpLocks/>
          </p:cNvCxnSpPr>
          <p:nvPr/>
        </p:nvCxnSpPr>
        <p:spPr>
          <a:xfrm>
            <a:off x="9179871" y="1810194"/>
            <a:ext cx="530710" cy="207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Frame 46">
            <a:extLst>
              <a:ext uri="{FF2B5EF4-FFF2-40B4-BE49-F238E27FC236}">
                <a16:creationId xmlns:a16="http://schemas.microsoft.com/office/drawing/2014/main" id="{6DA4679D-1759-4245-87F7-6591C971D57F}"/>
              </a:ext>
            </a:extLst>
          </p:cNvPr>
          <p:cNvSpPr/>
          <p:nvPr/>
        </p:nvSpPr>
        <p:spPr>
          <a:xfrm>
            <a:off x="3034145" y="3305138"/>
            <a:ext cx="2182091" cy="603735"/>
          </a:xfrm>
          <a:prstGeom prst="fram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9441B402-E2A1-6A41-8C80-0FB3B3B16E52}"/>
              </a:ext>
            </a:extLst>
          </p:cNvPr>
          <p:cNvSpPr/>
          <p:nvPr/>
        </p:nvSpPr>
        <p:spPr>
          <a:xfrm>
            <a:off x="2029024" y="3156858"/>
            <a:ext cx="4000282" cy="900294"/>
          </a:xfrm>
          <a:prstGeom prst="fram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06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15206</TotalTime>
  <Words>1033</Words>
  <Application>Microsoft Macintosh PowerPoint</Application>
  <PresentationFormat>Widescreen</PresentationFormat>
  <Paragraphs>225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An Introduction  to Deep Neural Network</vt:lpstr>
      <vt:lpstr>    Artificial Intelligence          </vt:lpstr>
      <vt:lpstr>The Rise of Deep Neural Network</vt:lpstr>
      <vt:lpstr>PowerPoint Presentation</vt:lpstr>
      <vt:lpstr>Where is Deep Neural Network used?</vt:lpstr>
      <vt:lpstr>So, what is Deep Neural Network?</vt:lpstr>
      <vt:lpstr>Perceptron : A single Neuron in a Neural Net</vt:lpstr>
      <vt:lpstr>Activation functions </vt:lpstr>
      <vt:lpstr>Deep Neural Net Model : </vt:lpstr>
      <vt:lpstr>Example</vt:lpstr>
      <vt:lpstr>Example</vt:lpstr>
      <vt:lpstr> Properties.. </vt:lpstr>
      <vt:lpstr>2 steps</vt:lpstr>
      <vt:lpstr>Popular model architectures</vt:lpstr>
      <vt:lpstr>Training</vt:lpstr>
      <vt:lpstr>What is overfitting?</vt:lpstr>
      <vt:lpstr>PowerPoint Presentation</vt:lpstr>
      <vt:lpstr>PowerPoint Presentation</vt:lpstr>
      <vt:lpstr>PowerPoint Presentation</vt:lpstr>
      <vt:lpstr>PowerPoint Presentation</vt:lpstr>
      <vt:lpstr>Regularization</vt:lpstr>
      <vt:lpstr>What is generalization?</vt:lpstr>
      <vt:lpstr>Models that are overfitting/underfitting does not generalize well to new data, and regularization can help!</vt:lpstr>
      <vt:lpstr>Common Regularization methods</vt:lpstr>
      <vt:lpstr>Decisions to make </vt:lpstr>
      <vt:lpstr>We can make decisions and fit a great model, but …</vt:lpstr>
      <vt:lpstr>Lets fit example models</vt:lpstr>
      <vt:lpstr>Useful sites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 to Deep Neural Network</dc:title>
  <dc:creator>Irene Kim</dc:creator>
  <cp:lastModifiedBy>Irene Kim</cp:lastModifiedBy>
  <cp:revision>69</cp:revision>
  <dcterms:created xsi:type="dcterms:W3CDTF">2019-05-21T05:06:13Z</dcterms:created>
  <dcterms:modified xsi:type="dcterms:W3CDTF">2019-05-31T18:33:11Z</dcterms:modified>
</cp:coreProperties>
</file>